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1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26CE52A1-5DDA-431A-BEB9-D6EC14037B7F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1/22/24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AF479E4-2603-4E7E-A7B9-12FD162EE7D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Master title style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DE123B55-299D-4187-A00D-EF0698633A6E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1/22/24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7CCC26F9-E85C-4721-BF22-674AE458889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tmath/julia-mit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gif"/><Relationship Id="rId5" Type="http://schemas.openxmlformats.org/officeDocument/2006/relationships/image" Target="../media/image15.tif"/><Relationship Id="rId4" Type="http://schemas.openxmlformats.org/officeDocument/2006/relationships/image" Target="../media/image14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blob/f4be1039d6fe3e4fdc157a22e8c071ac10651997/numpy/lib/twodim_base.py#L490-L57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numpy/numpy/blob/3b22d87050ab63db0dcd2d763644d924a69c5254/numpy/core/src/umath/loops.c.src#L1467-L1505" TargetMode="External"/><Relationship Id="rId4" Type="http://schemas.openxmlformats.org/officeDocument/2006/relationships/hyperlink" Target="https://github.com/numpy/numpy/blob/3b22d87050ab63db0dcd2d763644d924a69c5254/numpy/core/src/umath/ufunc_object.c#L2936-L326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it.ly/2QUrgB4" TargetMode="Externa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58160" y="48240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7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FF"/>
                </a:solidFill>
                <a:latin typeface="Calibri"/>
              </a:rPr>
              <a:t>Introduction to Julia:</a:t>
            </a:r>
            <a:br/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Why are we doing this to you?</a:t>
            </a:r>
            <a:br/>
            <a:r>
              <a:rPr lang="en-US" sz="2800" b="0" strike="noStrike" spc="-1">
                <a:solidFill>
                  <a:srgbClr val="808080"/>
                </a:solidFill>
                <a:latin typeface="Calibri"/>
              </a:rPr>
              <a:t>(Fall Spring 2022)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348480" y="2603880"/>
            <a:ext cx="8591040" cy="2389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FF"/>
                </a:solidFill>
                <a:latin typeface="Calibri"/>
              </a:rPr>
              <a:t>Steven G. Johnson, MIT Applied Math</a:t>
            </a: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3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r>
              <a:rPr lang="en-US" sz="3200" b="0" strike="noStrike" spc="-1">
                <a:solidFill>
                  <a:srgbClr val="8B8B8B"/>
                </a:solidFill>
                <a:latin typeface="Calibri"/>
              </a:rPr>
              <a:t>MIT classes 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18.06*, 18.3*, …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84" name="Rectangle 3"/>
          <p:cNvSpPr/>
          <p:nvPr/>
        </p:nvSpPr>
        <p:spPr>
          <a:xfrm>
            <a:off x="1177560" y="5845680"/>
            <a:ext cx="7191360" cy="649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https://github.com/mitmath/julia-mit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85" name="TextBox 4"/>
          <p:cNvSpPr/>
          <p:nvPr/>
        </p:nvSpPr>
        <p:spPr>
          <a:xfrm>
            <a:off x="567720" y="5558760"/>
            <a:ext cx="30340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these slides, cheatsheets, links: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But I don’t “</a:t>
            </a: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need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” performance!</a:t>
            </a:r>
          </a:p>
        </p:txBody>
      </p:sp>
      <p:sp>
        <p:nvSpPr>
          <p:cNvPr id="127" name="TextBox 2"/>
          <p:cNvSpPr/>
          <p:nvPr/>
        </p:nvSpPr>
        <p:spPr>
          <a:xfrm>
            <a:off x="334800" y="1713600"/>
            <a:ext cx="8808840" cy="435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lots of problems, especially “toy” problems in courses, Matlab/Python performance is </a:t>
            </a:r>
            <a:r>
              <a:rPr lang="en-US" sz="2800" b="0" strike="noStrike" spc="-1">
                <a:solidFill>
                  <a:srgbClr val="0000FF"/>
                </a:solidFill>
                <a:latin typeface="Calibri"/>
              </a:rPr>
              <a:t>good enough.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But if use those languages for all of your “easy” problems, then </a:t>
            </a:r>
            <a:r>
              <a:rPr lang="en-US" sz="2800" b="0" strike="noStrike" spc="-1">
                <a:solidFill>
                  <a:srgbClr val="0000FF"/>
                </a:solidFill>
                <a:latin typeface="Calibri"/>
              </a:rPr>
              <a:t>you won’t be prepared to switch when you hit a hard problem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. 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When you </a:t>
            </a:r>
            <a:r>
              <a:rPr lang="en-US" sz="2800" b="1" strike="noStrike" spc="-1">
                <a:solidFill>
                  <a:srgbClr val="FF0000"/>
                </a:solidFill>
                <a:latin typeface="Calibri"/>
              </a:rPr>
              <a:t>need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 performance, it is too late.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You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don’t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want to learn a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new language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at the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same time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that you are solving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your first truly difficult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computational problem.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865080"/>
            <a:ext cx="8229240" cy="21067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20000"/>
          </a:bodyPr>
          <a:lstStyle/>
          <a:p>
            <a:pPr algn="ctr">
              <a:lnSpc>
                <a:spcPct val="100000"/>
              </a:lnSpc>
            </a:pPr>
            <a:r>
              <a:rPr lang="en-US" sz="17020" b="0" strike="noStrike" spc="-1">
                <a:solidFill>
                  <a:srgbClr val="000000"/>
                </a:solidFill>
                <a:latin typeface="Calibri"/>
              </a:rPr>
              <a:t>Just vectorize your code?</a:t>
            </a:r>
            <a:br/>
            <a:r>
              <a:rPr lang="en-US" sz="11620" b="0" strike="noStrike" spc="-1">
                <a:solidFill>
                  <a:srgbClr val="000000"/>
                </a:solidFill>
                <a:latin typeface="Calibri"/>
              </a:rPr>
              <a:t>= rely on mature </a:t>
            </a:r>
            <a:r>
              <a:rPr lang="en-US" sz="11620" b="0" strike="noStrike" spc="-1">
                <a:solidFill>
                  <a:srgbClr val="FF0000"/>
                </a:solidFill>
                <a:latin typeface="Calibri"/>
              </a:rPr>
              <a:t>external libraries,</a:t>
            </a:r>
            <a:br/>
            <a:r>
              <a:rPr lang="en-US" sz="11620" b="0" strike="noStrike" spc="-1">
                <a:solidFill>
                  <a:srgbClr val="000000"/>
                </a:solidFill>
                <a:latin typeface="Calibri"/>
              </a:rPr>
              <a:t>operating on </a:t>
            </a:r>
            <a:r>
              <a:rPr lang="en-US" sz="11620" b="0" strike="noStrike" spc="-1">
                <a:solidFill>
                  <a:srgbClr val="FF0000"/>
                </a:solidFill>
                <a:latin typeface="Calibri"/>
              </a:rPr>
              <a:t>large blocks of data,</a:t>
            </a:r>
            <a:br/>
            <a:r>
              <a:rPr lang="en-US" sz="11620" b="0" strike="noStrike" spc="-1">
                <a:solidFill>
                  <a:srgbClr val="000000"/>
                </a:solidFill>
                <a:latin typeface="Calibri"/>
              </a:rPr>
              <a:t>for performance-critical code</a:t>
            </a:r>
            <a:br/>
            <a:endParaRPr lang="en-US" sz="1162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Box 2"/>
          <p:cNvSpPr/>
          <p:nvPr/>
        </p:nvSpPr>
        <p:spPr>
          <a:xfrm>
            <a:off x="1193400" y="3074760"/>
            <a:ext cx="6005880" cy="2772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FF0000"/>
                </a:solidFill>
                <a:latin typeface="Calibri"/>
              </a:rPr>
              <a:t>Good advice!  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But…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•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Someone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has to write those libraries.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• Eventually that person will be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you.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		— 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some problems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are impossible or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			just very awkward to vectorize.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But everyone else is using</a:t>
            </a:r>
            <a:br/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Matlab/Python/R/</a:t>
            </a:r>
            <a:r>
              <a:rPr lang="is-IS" sz="4400" b="0" strike="noStrike" spc="-1">
                <a:solidFill>
                  <a:srgbClr val="000000"/>
                </a:solidFill>
                <a:latin typeface="Calibri"/>
              </a:rPr>
              <a:t>…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Box 2"/>
          <p:cNvSpPr/>
          <p:nvPr/>
        </p:nvSpPr>
        <p:spPr>
          <a:xfrm>
            <a:off x="841680" y="2397600"/>
            <a:ext cx="7191000" cy="3502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Julia is still a young, niche language.  That imposes real costs — lack of </a:t>
            </a:r>
            <a:r>
              <a:rPr lang="en-US" sz="3200" b="0" strike="noStrike" spc="-1">
                <a:solidFill>
                  <a:srgbClr val="0000FF"/>
                </a:solidFill>
                <a:latin typeface="Calibri"/>
              </a:rPr>
              <a:t>familiarity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3200" b="0" strike="noStrike" spc="-1">
                <a:solidFill>
                  <a:srgbClr val="0000FF"/>
                </a:solidFill>
                <a:latin typeface="Calibri"/>
              </a:rPr>
              <a:t>rough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 edges, fewer </a:t>
            </a:r>
            <a:r>
              <a:rPr lang="en-US" sz="3200" b="0" strike="noStrike" spc="-1">
                <a:solidFill>
                  <a:srgbClr val="0000FF"/>
                </a:solidFill>
                <a:latin typeface="Calibri"/>
              </a:rPr>
              <a:t>external packages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.  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</a:rPr>
              <a:t>These are real obstacles.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But it also gives you advantages that Matlab/Python users don’t have.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99360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But I lose access to all the libraries available for other languages?</a:t>
            </a:r>
          </a:p>
        </p:txBody>
      </p:sp>
      <p:sp>
        <p:nvSpPr>
          <p:cNvPr id="133" name="TextBox 2"/>
          <p:cNvSpPr/>
          <p:nvPr/>
        </p:nvSpPr>
        <p:spPr>
          <a:xfrm>
            <a:off x="841680" y="3285000"/>
            <a:ext cx="7191000" cy="1065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Very easy to </a:t>
            </a:r>
            <a:r>
              <a:rPr lang="en-US" sz="3200" b="0" strike="noStrike" spc="-1">
                <a:solidFill>
                  <a:srgbClr val="0000FF"/>
                </a:solidFill>
                <a:latin typeface="Calibri"/>
              </a:rPr>
              <a:t>call C/Fortran 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libraries </a:t>
            </a:r>
            <a:r>
              <a:rPr lang="en-US" sz="3200" b="0" strike="noStrike" spc="-1">
                <a:solidFill>
                  <a:srgbClr val="FF0000"/>
                </a:solidFill>
                <a:latin typeface="Calibri"/>
              </a:rPr>
              <a:t>from Julia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, and </a:t>
            </a:r>
            <a:r>
              <a:rPr lang="en-US" sz="3200" b="0" strike="noStrike" spc="-1">
                <a:solidFill>
                  <a:srgbClr val="0000FF"/>
                </a:solidFill>
                <a:latin typeface="Calibri"/>
              </a:rPr>
              <a:t>also to call Python</a:t>
            </a: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…</a:t>
            </a: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21200" y="0"/>
            <a:ext cx="8229240" cy="79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Julia Coding Environments</a:t>
            </a:r>
          </a:p>
        </p:txBody>
      </p:sp>
      <p:pic>
        <p:nvPicPr>
          <p:cNvPr id="135" name="Picture 2"/>
          <p:cNvPicPr/>
          <p:nvPr/>
        </p:nvPicPr>
        <p:blipFill>
          <a:blip r:embed="rId2"/>
          <a:stretch/>
        </p:blipFill>
        <p:spPr>
          <a:xfrm>
            <a:off x="421200" y="1789560"/>
            <a:ext cx="4555440" cy="3371760"/>
          </a:xfrm>
          <a:prstGeom prst="rect">
            <a:avLst/>
          </a:prstGeom>
          <a:ln w="0">
            <a:noFill/>
          </a:ln>
        </p:spPr>
      </p:pic>
      <p:sp>
        <p:nvSpPr>
          <p:cNvPr id="136" name="TextBox 3"/>
          <p:cNvSpPr/>
          <p:nvPr/>
        </p:nvSpPr>
        <p:spPr>
          <a:xfrm>
            <a:off x="204480" y="796320"/>
            <a:ext cx="804312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Of course, full-featured “IDE” coding environments are available with </a:t>
            </a: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VSCode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, Atom, not to mention Emacs, Vim, 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7" name="TextBox 4"/>
          <p:cNvSpPr/>
          <p:nvPr/>
        </p:nvSpPr>
        <p:spPr>
          <a:xfrm>
            <a:off x="2227680" y="4438800"/>
            <a:ext cx="24573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Julia + VSCode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38" name="TextBox 6"/>
          <p:cNvSpPr/>
          <p:nvPr/>
        </p:nvSpPr>
        <p:spPr>
          <a:xfrm>
            <a:off x="5119200" y="1769760"/>
            <a:ext cx="3729600" cy="3444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and Julia has the usual features for </a:t>
            </a: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organizing large programs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into files, data structures, modules…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+ integrated </a:t>
            </a: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hypertext documentation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support…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+ built-in github-integrated </a:t>
            </a: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package manager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for distributing &amp; installing packages and dependencies… 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39" name="TextBox 7"/>
          <p:cNvSpPr/>
          <p:nvPr/>
        </p:nvSpPr>
        <p:spPr>
          <a:xfrm>
            <a:off x="589680" y="5799240"/>
            <a:ext cx="7892280" cy="821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… but today we’re only looking at </a:t>
            </a:r>
            <a:r>
              <a:rPr lang="en-US" sz="2400" b="0" strike="noStrike" spc="-1">
                <a:solidFill>
                  <a:srgbClr val="0B02FF"/>
                </a:solidFill>
                <a:latin typeface="Calibri"/>
              </a:rPr>
              <a:t>interactive snippets of code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							Julia as a “glorified calculator.”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4"/>
          <p:cNvSpPr/>
          <p:nvPr/>
        </p:nvSpPr>
        <p:spPr>
          <a:xfrm>
            <a:off x="0" y="2048760"/>
            <a:ext cx="4599360" cy="4808880"/>
          </a:xfrm>
          <a:prstGeom prst="rect">
            <a:avLst/>
          </a:prstGeom>
          <a:gradFill rotWithShape="0">
            <a:gsLst>
              <a:gs pos="0">
                <a:srgbClr val="3E7FCC"/>
              </a:gs>
              <a:gs pos="100000">
                <a:srgbClr val="A4C1FF"/>
              </a:gs>
            </a:gsLst>
            <a:lin ang="16200000"/>
          </a:gradFill>
          <a:ln>
            <a:solidFill>
              <a:srgbClr val="4A7EBB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243720" y="0"/>
            <a:ext cx="8787960" cy="63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0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B02FF"/>
                </a:solidFill>
                <a:latin typeface="Calibri"/>
              </a:rPr>
              <a:t>Julia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400" b="0" strike="noStrike" spc="-1">
                <a:solidFill>
                  <a:srgbClr val="0B02FF"/>
                </a:solidFill>
                <a:latin typeface="Calibri"/>
              </a:rPr>
              <a:t>Interactive-Computing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 Environments</a:t>
            </a:r>
          </a:p>
        </p:txBody>
      </p:sp>
      <p:pic>
        <p:nvPicPr>
          <p:cNvPr id="142" name="Picture 2" descr="https://lh6.googleusercontent.com/y823Esbg5Y1X4-wUxX4MPYHngNuqQDyS5banereLaZYskEFPkhEzm13F49pQ-0Z6TnUo7OgbDAwrJ8WWLawlNgmoWoJukhm1P8VeOkPauLRx5KHvbBJPzGH2yCp7ahdcTJY6s-A9"/>
          <p:cNvPicPr/>
          <p:nvPr/>
        </p:nvPicPr>
        <p:blipFill>
          <a:blip r:embed="rId2"/>
          <a:stretch/>
        </p:blipFill>
        <p:spPr>
          <a:xfrm>
            <a:off x="4843440" y="1897920"/>
            <a:ext cx="4203360" cy="501552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2"/>
          <p:cNvPicPr/>
          <p:nvPr/>
        </p:nvPicPr>
        <p:blipFill>
          <a:blip r:embed="rId3"/>
          <a:stretch/>
        </p:blipFill>
        <p:spPr>
          <a:xfrm>
            <a:off x="975960" y="538920"/>
            <a:ext cx="1241280" cy="143820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3"/>
          <p:cNvPicPr/>
          <p:nvPr/>
        </p:nvPicPr>
        <p:blipFill>
          <a:blip r:embed="rId4"/>
          <a:stretch/>
        </p:blipFill>
        <p:spPr>
          <a:xfrm>
            <a:off x="6614640" y="711720"/>
            <a:ext cx="2112120" cy="863640"/>
          </a:xfrm>
          <a:prstGeom prst="rect">
            <a:avLst/>
          </a:prstGeom>
          <a:ln w="0">
            <a:noFill/>
          </a:ln>
        </p:spPr>
      </p:pic>
      <p:sp>
        <p:nvSpPr>
          <p:cNvPr id="145" name="TextBox 4"/>
          <p:cNvSpPr/>
          <p:nvPr/>
        </p:nvSpPr>
        <p:spPr>
          <a:xfrm>
            <a:off x="2287440" y="743400"/>
            <a:ext cx="2814480" cy="106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Jupyter notebooks: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	code+text+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	equations+images+…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46" name="TextBox 5"/>
          <p:cNvSpPr/>
          <p:nvPr/>
        </p:nvSpPr>
        <p:spPr>
          <a:xfrm>
            <a:off x="5020920" y="788760"/>
            <a:ext cx="1583280" cy="730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+ Julia backend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	= 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IJulia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47" name="Picture 7"/>
          <p:cNvPicPr/>
          <p:nvPr/>
        </p:nvPicPr>
        <p:blipFill>
          <a:blip r:embed="rId5"/>
          <a:stretch/>
        </p:blipFill>
        <p:spPr>
          <a:xfrm>
            <a:off x="243720" y="2191680"/>
            <a:ext cx="3112560" cy="76212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13"/>
          <p:cNvPicPr/>
          <p:nvPr/>
        </p:nvPicPr>
        <p:blipFill>
          <a:blip r:embed="rId6"/>
          <a:stretch/>
        </p:blipFill>
        <p:spPr>
          <a:xfrm>
            <a:off x="470520" y="2954160"/>
            <a:ext cx="3809520" cy="4444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4"/>
          <p:cNvSpPr/>
          <p:nvPr/>
        </p:nvSpPr>
        <p:spPr>
          <a:xfrm>
            <a:off x="183240" y="3024720"/>
            <a:ext cx="8654400" cy="3037320"/>
          </a:xfrm>
          <a:prstGeom prst="rect">
            <a:avLst/>
          </a:prstGeom>
          <a:solidFill>
            <a:srgbClr val="FFFF00"/>
          </a:solidFill>
          <a:ln>
            <a:solidFill>
              <a:srgbClr val="4A7EBB"/>
            </a:solidFill>
            <a:round/>
          </a:ln>
          <a:effectLst>
            <a:outerShdw blurRad="3996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What language for </a:t>
            </a: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teaching</a:t>
            </a:r>
            <a:br/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scientific computing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?</a:t>
            </a:r>
          </a:p>
        </p:txBody>
      </p:sp>
      <p:sp>
        <p:nvSpPr>
          <p:cNvPr id="88" name="TextBox 2"/>
          <p:cNvSpPr/>
          <p:nvPr/>
        </p:nvSpPr>
        <p:spPr>
          <a:xfrm>
            <a:off x="502200" y="1821600"/>
            <a:ext cx="8096760" cy="700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For the most part, these are </a:t>
            </a:r>
            <a:r>
              <a:rPr lang="en-US" sz="2000" b="0" strike="noStrike" spc="-1">
                <a:solidFill>
                  <a:srgbClr val="0000FF"/>
                </a:solidFill>
                <a:latin typeface="Calibri"/>
              </a:rPr>
              <a:t>not hard-core programming courses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,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and we only need </a:t>
            </a:r>
            <a:r>
              <a:rPr lang="en-US" sz="2000" b="0" strike="noStrike" spc="-1">
                <a:solidFill>
                  <a:srgbClr val="0000FF"/>
                </a:solidFill>
                <a:latin typeface="Calibri"/>
              </a:rPr>
              <a:t>little “throw-away” scripts </a:t>
            </a: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and toy numerical experiments.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89" name="TextBox 3"/>
          <p:cNvSpPr/>
          <p:nvPr/>
        </p:nvSpPr>
        <p:spPr>
          <a:xfrm>
            <a:off x="395640" y="3181680"/>
            <a:ext cx="8248320" cy="2649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Almost any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high-level, interactive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(dynamic) language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with </a:t>
            </a:r>
            <a:r>
              <a:rPr lang="en-US" sz="2800" b="0" strike="noStrike" spc="-1">
                <a:solidFill>
                  <a:srgbClr val="FF0000"/>
                </a:solidFill>
                <a:latin typeface="Calibri"/>
              </a:rPr>
              <a:t>easy facilities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for </a:t>
            </a:r>
            <a:r>
              <a:rPr lang="en-US" sz="2800" b="0" strike="noStrike" spc="-1">
                <a:solidFill>
                  <a:srgbClr val="0000FF"/>
                </a:solidFill>
                <a:latin typeface="Calibri"/>
              </a:rPr>
              <a:t>linear algebra 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(Ax=b, Ax=</a:t>
            </a:r>
            <a:r>
              <a:rPr lang="el-GR" sz="2800" b="0" strike="noStrike" spc="-1">
                <a:solidFill>
                  <a:srgbClr val="000000"/>
                </a:solidFill>
                <a:latin typeface="Calibri"/>
              </a:rPr>
              <a:t>λ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x), </a:t>
            </a:r>
            <a:r>
              <a:rPr lang="en-US" sz="2800" b="0" strike="noStrike" spc="-1">
                <a:solidFill>
                  <a:srgbClr val="0000FF"/>
                </a:solidFill>
                <a:latin typeface="Calibri"/>
              </a:rPr>
              <a:t>plotting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2800" b="0" strike="noStrike" spc="-1">
                <a:solidFill>
                  <a:srgbClr val="0000FF"/>
                </a:solidFill>
                <a:latin typeface="Calibri"/>
              </a:rPr>
              <a:t>mathematical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functions, and working with large </a:t>
            </a:r>
            <a:r>
              <a:rPr lang="en-US" sz="2800" b="0" strike="noStrike" spc="-1">
                <a:solidFill>
                  <a:srgbClr val="0000FF"/>
                </a:solidFill>
                <a:latin typeface="Calibri"/>
              </a:rPr>
              <a:t>arrays</a:t>
            </a: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 of data would be fine.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800" b="0" i="1" strike="noStrike" spc="-1">
                <a:solidFill>
                  <a:srgbClr val="000000"/>
                </a:solidFill>
                <a:latin typeface="Calibri"/>
              </a:rPr>
              <a:t>And there are lots of choices…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/>
          <p:cNvPicPr/>
          <p:nvPr/>
        </p:nvPicPr>
        <p:blipFill>
          <a:blip r:embed="rId2"/>
          <a:stretch/>
        </p:blipFill>
        <p:spPr>
          <a:xfrm>
            <a:off x="1770480" y="869040"/>
            <a:ext cx="5862240" cy="578340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172080"/>
            <a:ext cx="8229240" cy="78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4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Lots of choices 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for </a:t>
            </a: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interactive math…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TextBox 3"/>
          <p:cNvSpPr/>
          <p:nvPr/>
        </p:nvSpPr>
        <p:spPr>
          <a:xfrm>
            <a:off x="5627520" y="6512040"/>
            <a:ext cx="20268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[ image: Viral Shah ]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141120" y="274680"/>
            <a:ext cx="88614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8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Just pick the most popular?</a:t>
            </a:r>
            <a:br/>
            <a:r>
              <a:rPr lang="en-US" sz="4400" b="0" i="1" strike="noStrike" spc="-1">
                <a:solidFill>
                  <a:srgbClr val="000000"/>
                </a:solidFill>
                <a:latin typeface="Calibri"/>
              </a:rPr>
              <a:t>Matlab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 or </a:t>
            </a:r>
            <a:r>
              <a:rPr lang="en-US" sz="4400" b="0" i="1" strike="noStrike" spc="-1">
                <a:solidFill>
                  <a:srgbClr val="000000"/>
                </a:solidFill>
                <a:latin typeface="Calibri"/>
              </a:rPr>
              <a:t>Python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 or </a:t>
            </a:r>
            <a:r>
              <a:rPr lang="en-US" sz="4400" b="0" i="1" strike="noStrike" spc="-1">
                <a:solidFill>
                  <a:srgbClr val="000000"/>
                </a:solidFill>
                <a:latin typeface="Calibri"/>
              </a:rPr>
              <a:t>R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?</a:t>
            </a:r>
          </a:p>
        </p:txBody>
      </p:sp>
      <p:sp>
        <p:nvSpPr>
          <p:cNvPr id="94" name="TextBox 2"/>
          <p:cNvSpPr/>
          <p:nvPr/>
        </p:nvSpPr>
        <p:spPr>
          <a:xfrm>
            <a:off x="141120" y="1808640"/>
            <a:ext cx="9116640" cy="47826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i="1" strike="noStrike" spc="-1">
                <a:solidFill>
                  <a:srgbClr val="000000"/>
                </a:solidFill>
                <a:latin typeface="Calibri"/>
              </a:rPr>
              <a:t>We must often </a:t>
            </a:r>
            <a:r>
              <a:rPr lang="en-US" sz="4400" b="0" i="1" strike="noStrike" spc="-1">
                <a:solidFill>
                  <a:srgbClr val="0000FF"/>
                </a:solidFill>
                <a:latin typeface="Calibri"/>
              </a:rPr>
              <a:t>use another a language </a:t>
            </a:r>
            <a:r>
              <a:rPr lang="en-US" sz="4400" b="0" i="1" strike="noStrike" spc="-1">
                <a:solidFill>
                  <a:srgbClr val="000000"/>
                </a:solidFill>
                <a:latin typeface="Calibri"/>
              </a:rPr>
              <a:t>for our </a:t>
            </a:r>
            <a:r>
              <a:rPr lang="en-US" sz="4400" b="0" i="1" strike="noStrike" spc="-1">
                <a:solidFill>
                  <a:srgbClr val="0000FF"/>
                </a:solidFill>
                <a:latin typeface="Calibri"/>
              </a:rPr>
              <a:t>“real work”</a:t>
            </a:r>
            <a:r>
              <a:rPr lang="en-US" sz="4400" b="0" i="1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Traditional HL computing languages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hit a performance wall 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in “real” work</a:t>
            </a:r>
            <a:endParaRPr lang="en-US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… eventually force you to C, Cython, Fortran, Numba…</a:t>
            </a:r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63000"/>
            <a:ext cx="8229240" cy="796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A new programming language?</a:t>
            </a:r>
          </a:p>
        </p:txBody>
      </p:sp>
      <p:pic>
        <p:nvPicPr>
          <p:cNvPr id="96" name="Picture 2"/>
          <p:cNvPicPr/>
          <p:nvPr/>
        </p:nvPicPr>
        <p:blipFill>
          <a:blip r:embed="rId2"/>
          <a:stretch/>
        </p:blipFill>
        <p:spPr>
          <a:xfrm>
            <a:off x="223200" y="1697760"/>
            <a:ext cx="1284840" cy="1284840"/>
          </a:xfrm>
          <a:prstGeom prst="rect">
            <a:avLst/>
          </a:prstGeom>
          <a:ln w="0">
            <a:noFill/>
          </a:ln>
        </p:spPr>
      </p:pic>
      <p:pic>
        <p:nvPicPr>
          <p:cNvPr id="97" name="Picture 3"/>
          <p:cNvPicPr/>
          <p:nvPr/>
        </p:nvPicPr>
        <p:blipFill>
          <a:blip r:embed="rId3"/>
          <a:stretch/>
        </p:blipFill>
        <p:spPr>
          <a:xfrm>
            <a:off x="1508400" y="2505240"/>
            <a:ext cx="1320480" cy="132048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4"/>
          <p:cNvPicPr/>
          <p:nvPr/>
        </p:nvPicPr>
        <p:blipFill>
          <a:blip r:embed="rId4"/>
          <a:stretch/>
        </p:blipFill>
        <p:spPr>
          <a:xfrm>
            <a:off x="1595520" y="1284120"/>
            <a:ext cx="1233720" cy="1233720"/>
          </a:xfrm>
          <a:prstGeom prst="rect">
            <a:avLst/>
          </a:prstGeom>
          <a:ln w="0">
            <a:noFill/>
          </a:ln>
        </p:spPr>
      </p:pic>
      <p:pic>
        <p:nvPicPr>
          <p:cNvPr id="99" name="Picture 5"/>
          <p:cNvPicPr/>
          <p:nvPr/>
        </p:nvPicPr>
        <p:blipFill>
          <a:blip r:embed="rId5"/>
          <a:stretch/>
        </p:blipFill>
        <p:spPr>
          <a:xfrm>
            <a:off x="2840400" y="1908360"/>
            <a:ext cx="1828440" cy="1218960"/>
          </a:xfrm>
          <a:prstGeom prst="rect">
            <a:avLst/>
          </a:prstGeom>
          <a:ln w="0">
            <a:noFill/>
          </a:ln>
        </p:spPr>
      </p:pic>
      <p:pic>
        <p:nvPicPr>
          <p:cNvPr id="100" name="Picture 6"/>
          <p:cNvPicPr/>
          <p:nvPr/>
        </p:nvPicPr>
        <p:blipFill>
          <a:blip r:embed="rId6"/>
          <a:stretch/>
        </p:blipFill>
        <p:spPr>
          <a:xfrm>
            <a:off x="4510440" y="1150920"/>
            <a:ext cx="3869280" cy="2616120"/>
          </a:xfrm>
          <a:prstGeom prst="rect">
            <a:avLst/>
          </a:prstGeom>
          <a:ln w="0">
            <a:noFill/>
          </a:ln>
        </p:spPr>
      </p:pic>
      <p:sp>
        <p:nvSpPr>
          <p:cNvPr id="101" name="TextBox 7"/>
          <p:cNvSpPr/>
          <p:nvPr/>
        </p:nvSpPr>
        <p:spPr>
          <a:xfrm>
            <a:off x="5751000" y="3469320"/>
            <a:ext cx="170208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u="sng" strike="noStrike" spc="-1">
                <a:solidFill>
                  <a:srgbClr val="FF0000"/>
                </a:solidFill>
                <a:uFillTx/>
                <a:latin typeface="Calibri"/>
              </a:rPr>
              <a:t>julialang.org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02" name="TextBox 8"/>
          <p:cNvSpPr/>
          <p:nvPr/>
        </p:nvSpPr>
        <p:spPr>
          <a:xfrm>
            <a:off x="4698000" y="4045680"/>
            <a:ext cx="414360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[begun 2009, “0.1” in 2013, ~50k commits,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1.0 release in 2018, 1.10 in Dec. 2023 ]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3" name="TextBox 9"/>
          <p:cNvSpPr/>
          <p:nvPr/>
        </p:nvSpPr>
        <p:spPr>
          <a:xfrm>
            <a:off x="2849040" y="1550160"/>
            <a:ext cx="1455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Alan Edelman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4" name="TextBox 10"/>
          <p:cNvSpPr/>
          <p:nvPr/>
        </p:nvSpPr>
        <p:spPr>
          <a:xfrm>
            <a:off x="137880" y="1328760"/>
            <a:ext cx="14353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Jeff Bezanson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5" name="TextBox 12"/>
          <p:cNvSpPr/>
          <p:nvPr/>
        </p:nvSpPr>
        <p:spPr>
          <a:xfrm>
            <a:off x="1659600" y="938160"/>
            <a:ext cx="11062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Viral Shah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" name="TextBox 13"/>
          <p:cNvSpPr/>
          <p:nvPr/>
        </p:nvSpPr>
        <p:spPr>
          <a:xfrm>
            <a:off x="1365480" y="3784320"/>
            <a:ext cx="16610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Stefan Karpinski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7" name="TextBox 14"/>
          <p:cNvSpPr/>
          <p:nvPr/>
        </p:nvSpPr>
        <p:spPr>
          <a:xfrm>
            <a:off x="-180670" y="4230360"/>
            <a:ext cx="49438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FF"/>
                </a:solidFill>
                <a:latin typeface="Calibri"/>
              </a:rPr>
              <a:t>[ 60+ developers with 100+ commits,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FF"/>
                </a:solidFill>
                <a:latin typeface="Calibri"/>
              </a:rPr>
              <a:t>	10,000+ external packages, 10</a:t>
            </a:r>
            <a:r>
              <a:rPr lang="en-US" sz="1800" b="0" strike="noStrike" spc="-1" baseline="30000" dirty="0">
                <a:solidFill>
                  <a:srgbClr val="0000FF"/>
                </a:solidFill>
                <a:latin typeface="Calibri"/>
              </a:rPr>
              <a:t>th</a:t>
            </a:r>
            <a:r>
              <a:rPr lang="en-US" sz="1800" b="0" strike="noStrike" spc="-1" dirty="0">
                <a:solidFill>
                  <a:srgbClr val="0000FF"/>
                </a:solidFill>
                <a:latin typeface="Calibri"/>
              </a:rPr>
              <a:t> </a:t>
            </a:r>
            <a:r>
              <a:rPr lang="en-US" sz="1800" b="0" strike="noStrike" spc="-1" dirty="0" err="1">
                <a:solidFill>
                  <a:srgbClr val="0000FF"/>
                </a:solidFill>
                <a:latin typeface="Calibri"/>
              </a:rPr>
              <a:t>JuliaCon</a:t>
            </a:r>
            <a:r>
              <a:rPr lang="en-US" sz="1800" b="0" strike="noStrike" spc="-1" dirty="0">
                <a:solidFill>
                  <a:srgbClr val="0000FF"/>
                </a:solidFill>
                <a:latin typeface="Calibri"/>
              </a:rPr>
              <a:t> in 2023 ]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8" name="TextBox 11"/>
          <p:cNvSpPr/>
          <p:nvPr/>
        </p:nvSpPr>
        <p:spPr>
          <a:xfrm>
            <a:off x="3206880" y="3136680"/>
            <a:ext cx="789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[ MIT ]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9" name="TextBox 20"/>
          <p:cNvSpPr/>
          <p:nvPr/>
        </p:nvSpPr>
        <p:spPr>
          <a:xfrm>
            <a:off x="395640" y="5015520"/>
            <a:ext cx="8229240" cy="1553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As 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high-level and interactive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as Matlab or Python+IPython,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as 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general-purpose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as Python,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as productive for 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technical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work as Matlab or Python+SciPy,</a:t>
            </a:r>
            <a:endParaRPr lang="en-US" sz="24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but as </a:t>
            </a:r>
            <a:r>
              <a:rPr lang="en-US" sz="2400" b="1" strike="noStrike" spc="-1">
                <a:solidFill>
                  <a:srgbClr val="0000FF"/>
                </a:solidFill>
                <a:latin typeface="Calibri"/>
              </a:rPr>
              <a:t>fast as C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5536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Lots of performance discussions, benchmarks, tutorials online…</a:t>
            </a:r>
            <a:br/>
            <a:br/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Let’s just look at</a:t>
            </a:r>
            <a:br/>
            <a:r>
              <a:rPr lang="en-US" sz="4400" b="0" strike="noStrike" spc="-1">
                <a:solidFill>
                  <a:srgbClr val="FF0000"/>
                </a:solidFill>
                <a:latin typeface="Calibri"/>
              </a:rPr>
              <a:t>one simple example</a:t>
            </a: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55800"/>
            <a:ext cx="8229240" cy="67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6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Generating Vandermonde matrices</a:t>
            </a:r>
          </a:p>
        </p:txBody>
      </p:sp>
      <p:pic>
        <p:nvPicPr>
          <p:cNvPr id="112" name="Picture 2"/>
          <p:cNvPicPr/>
          <p:nvPr/>
        </p:nvPicPr>
        <p:blipFill>
          <a:blip r:embed="rId2"/>
          <a:stretch/>
        </p:blipFill>
        <p:spPr>
          <a:xfrm>
            <a:off x="732240" y="1099080"/>
            <a:ext cx="3238200" cy="1688760"/>
          </a:xfrm>
          <a:prstGeom prst="rect">
            <a:avLst/>
          </a:prstGeom>
          <a:ln w="0">
            <a:noFill/>
          </a:ln>
        </p:spPr>
      </p:pic>
      <p:sp>
        <p:nvSpPr>
          <p:cNvPr id="113" name="TextBox 3"/>
          <p:cNvSpPr/>
          <p:nvPr/>
        </p:nvSpPr>
        <p:spPr>
          <a:xfrm>
            <a:off x="498960" y="637560"/>
            <a:ext cx="3869280" cy="505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given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x = [</a:t>
            </a:r>
            <a:r>
              <a:rPr lang="el-GR" sz="2400" b="0" strike="noStrike" spc="-1">
                <a:solidFill>
                  <a:srgbClr val="0000FF"/>
                </a:solidFill>
                <a:latin typeface="Calibri"/>
              </a:rPr>
              <a:t>α</a:t>
            </a:r>
            <a:r>
              <a:rPr lang="en-US" sz="2400" b="0" strike="noStrike" spc="-1" baseline="-25000">
                <a:solidFill>
                  <a:srgbClr val="0000FF"/>
                </a:solidFill>
                <a:latin typeface="Calibri"/>
              </a:rPr>
              <a:t>1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, </a:t>
            </a:r>
            <a:r>
              <a:rPr lang="el-GR" sz="2400" b="0" strike="noStrike" spc="-1">
                <a:solidFill>
                  <a:srgbClr val="0000FF"/>
                </a:solidFill>
                <a:latin typeface="Calibri"/>
              </a:rPr>
              <a:t>α</a:t>
            </a:r>
            <a:r>
              <a:rPr lang="en-US" sz="2400" b="0" strike="noStrike" spc="-1" baseline="-25000">
                <a:solidFill>
                  <a:srgbClr val="0000FF"/>
                </a:solidFill>
                <a:latin typeface="Calibri"/>
              </a:rPr>
              <a:t>2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, …]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, generate: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14" name="Rectangle 5"/>
          <p:cNvSpPr/>
          <p:nvPr/>
        </p:nvSpPr>
        <p:spPr>
          <a:xfrm>
            <a:off x="5056200" y="828360"/>
            <a:ext cx="4087440" cy="2324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FF0000"/>
                </a:solidFill>
                <a:latin typeface="Calibri"/>
              </a:rPr>
              <a:t>NumPy </a:t>
            </a:r>
            <a:r>
              <a:rPr lang="en-US" sz="1800" b="0" strike="noStrike" spc="-1">
                <a:solidFill>
                  <a:srgbClr val="FF0000"/>
                </a:solidFill>
                <a:latin typeface="Calibri"/>
              </a:rPr>
              <a:t>(</a:t>
            </a:r>
            <a:r>
              <a:rPr lang="en-US" sz="1600" b="0" strike="noStrike" spc="-1">
                <a:solidFill>
                  <a:srgbClr val="FF0000"/>
                </a:solidFill>
                <a:latin typeface="Monaco"/>
              </a:rPr>
              <a:t>numpy.vander</a:t>
            </a:r>
            <a:r>
              <a:rPr lang="en-US" sz="1800" b="0" strike="noStrike" spc="-1">
                <a:solidFill>
                  <a:srgbClr val="FF0000"/>
                </a:solidFill>
                <a:latin typeface="Calibri"/>
              </a:rPr>
              <a:t>): </a:t>
            </a:r>
            <a:r>
              <a:rPr lang="en-US" sz="1800" b="0" i="1" strike="noStrike" spc="-1">
                <a:solidFill>
                  <a:srgbClr val="000000"/>
                </a:solidFill>
                <a:latin typeface="Calibri"/>
              </a:rPr>
              <a:t>[follow links]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3"/>
              </a:rPr>
              <a:t> Python code </a:t>
            </a: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…wraps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4"/>
              </a:rPr>
              <a:t>C code 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         … wraps </a:t>
            </a:r>
            <a:r>
              <a:rPr lang="en-US" sz="1800" b="0" u="sng" strike="noStrike" spc="-1">
                <a:solidFill>
                  <a:srgbClr val="0000FF"/>
                </a:solidFill>
                <a:uFillTx/>
                <a:latin typeface="Calibri"/>
                <a:hlinkClick r:id="rId5"/>
              </a:rPr>
              <a:t>generated C code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type-generic at high-level, but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low level limited to small set of types.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15" name="TextBox 4"/>
          <p:cNvSpPr/>
          <p:nvPr/>
        </p:nvSpPr>
        <p:spPr>
          <a:xfrm>
            <a:off x="184680" y="3835440"/>
            <a:ext cx="8710920" cy="19191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Writing fast code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“in”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Python or Matlab =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mining the standard library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for pre-written functions (implemented in C or Fortran).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If the problem doesn’t “vectorize” into built-in functions,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if you have to write your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own inner loops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… </a:t>
            </a:r>
            <a:r>
              <a:rPr lang="en-US" sz="2400" b="0" strike="noStrike" spc="-1">
                <a:solidFill>
                  <a:srgbClr val="0000FF"/>
                </a:solidFill>
                <a:latin typeface="Calibri"/>
              </a:rPr>
              <a:t>sucks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for you.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3"/>
          <p:cNvPicPr/>
          <p:nvPr/>
        </p:nvPicPr>
        <p:blipFill>
          <a:blip r:embed="rId2"/>
          <a:stretch/>
        </p:blipFill>
        <p:spPr>
          <a:xfrm>
            <a:off x="457200" y="727560"/>
            <a:ext cx="8120160" cy="6132960"/>
          </a:xfrm>
          <a:prstGeom prst="rect">
            <a:avLst/>
          </a:prstGeom>
          <a:ln w="0">
            <a:noFill/>
          </a:ln>
        </p:spPr>
      </p:pic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62720" y="55800"/>
            <a:ext cx="8849160" cy="67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5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Vandermonde matrices: Julia vs NumPy</a:t>
            </a:r>
          </a:p>
        </p:txBody>
      </p:sp>
      <p:sp>
        <p:nvSpPr>
          <p:cNvPr id="118" name="Rectangle 6"/>
          <p:cNvSpPr/>
          <p:nvPr/>
        </p:nvSpPr>
        <p:spPr>
          <a:xfrm>
            <a:off x="3002760" y="983520"/>
            <a:ext cx="6140880" cy="28609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function </a:t>
            </a:r>
            <a:r>
              <a:rPr lang="en-US" sz="1400" b="0" strike="noStrike" spc="-1">
                <a:solidFill>
                  <a:srgbClr val="FF0000"/>
                </a:solidFill>
                <a:latin typeface="Monaco"/>
              </a:rPr>
              <a:t>vander</a:t>
            </a: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(</a:t>
            </a:r>
            <a:r>
              <a:rPr lang="en-US" sz="1400" b="0" strike="noStrike" spc="-1">
                <a:solidFill>
                  <a:srgbClr val="FF0000"/>
                </a:solidFill>
                <a:latin typeface="Monaco"/>
              </a:rPr>
              <a:t>x</a:t>
            </a: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, n=length(x))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m = length(x)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V = Array{</a:t>
            </a:r>
            <a:r>
              <a:rPr lang="en-US" sz="1400" b="0" strike="noStrike" spc="-1">
                <a:solidFill>
                  <a:srgbClr val="0B02FF"/>
                </a:solidFill>
                <a:latin typeface="Monaco"/>
              </a:rPr>
              <a:t>eltype(x)}(</a:t>
            </a: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undef, m, n)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for j = 1:m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    V[j,1] = </a:t>
            </a:r>
            <a:r>
              <a:rPr lang="en-US" sz="1400" b="0" strike="noStrike" spc="-1">
                <a:solidFill>
                  <a:srgbClr val="0B02FF"/>
                </a:solidFill>
                <a:latin typeface="Monaco"/>
              </a:rPr>
              <a:t>one</a:t>
            </a: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(x[j])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end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for </a:t>
            </a:r>
            <a:r>
              <a:rPr lang="en-US" sz="1400" b="0" strike="noStrike" spc="-1">
                <a:solidFill>
                  <a:srgbClr val="FF0000"/>
                </a:solidFill>
                <a:latin typeface="Monaco"/>
              </a:rPr>
              <a:t>i = 2:n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    for </a:t>
            </a:r>
            <a:r>
              <a:rPr lang="en-US" sz="1400" b="0" strike="noStrike" spc="-1">
                <a:solidFill>
                  <a:srgbClr val="FF0000"/>
                </a:solidFill>
                <a:latin typeface="Monaco"/>
              </a:rPr>
              <a:t>j = 1:m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        </a:t>
            </a:r>
            <a:r>
              <a:rPr lang="en-US" sz="1400" b="0" strike="noStrike" spc="-1">
                <a:solidFill>
                  <a:srgbClr val="FF0000"/>
                </a:solidFill>
                <a:latin typeface="Monaco"/>
              </a:rPr>
              <a:t>V[j,i] = x[j] </a:t>
            </a:r>
            <a:r>
              <a:rPr lang="en-US" sz="1400" b="0" strike="noStrike" spc="-1">
                <a:solidFill>
                  <a:srgbClr val="0B02FF"/>
                </a:solidFill>
                <a:latin typeface="Monaco"/>
              </a:rPr>
              <a:t>*</a:t>
            </a:r>
            <a:r>
              <a:rPr lang="en-US" sz="1400" b="0" strike="noStrike" spc="-1">
                <a:solidFill>
                  <a:srgbClr val="FF0000"/>
                </a:solidFill>
                <a:latin typeface="Monaco"/>
              </a:rPr>
              <a:t> V[j,i-1]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    end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end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    return V</a:t>
            </a:r>
            <a:endParaRPr lang="en-US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Monaco"/>
              </a:rPr>
              <a:t>end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TextBox 2"/>
          <p:cNvSpPr/>
          <p:nvPr/>
        </p:nvSpPr>
        <p:spPr>
          <a:xfrm>
            <a:off x="6094440" y="1707840"/>
            <a:ext cx="2997360" cy="91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note: works for any  container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of any type with “*” operation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FF"/>
                </a:solidFill>
                <a:latin typeface="Calibri"/>
              </a:rPr>
              <a:t>… performance ≠ inflexibility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20" name="TextBox 4"/>
          <p:cNvSpPr/>
          <p:nvPr/>
        </p:nvSpPr>
        <p:spPr>
          <a:xfrm rot="16200000">
            <a:off x="-1487160" y="3161520"/>
            <a:ext cx="4252680" cy="455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NumPy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-1.18 time </a:t>
            </a:r>
            <a:r>
              <a:rPr lang="en-US" sz="2400" b="0" strike="noStrike" spc="-1">
                <a:solidFill>
                  <a:srgbClr val="FF0000"/>
                </a:solidFill>
                <a:latin typeface="Calibri"/>
              </a:rPr>
              <a:t>/ Julia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-1.5 time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0" y="24120"/>
            <a:ext cx="9059400" cy="938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79000"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Why is Julia fast? A topic for another day.</a:t>
            </a:r>
          </a:p>
        </p:txBody>
      </p:sp>
      <p:sp>
        <p:nvSpPr>
          <p:cNvPr id="122" name="Rectangle 2"/>
          <p:cNvSpPr/>
          <p:nvPr/>
        </p:nvSpPr>
        <p:spPr>
          <a:xfrm>
            <a:off x="263520" y="1118880"/>
            <a:ext cx="3754800" cy="1193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See my 6.172 “guest lecture”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from 2018: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	</a:t>
            </a:r>
            <a:r>
              <a:rPr lang="en-US" sz="2400" b="0" u="sng" strike="noStrike" spc="-1">
                <a:solidFill>
                  <a:srgbClr val="0000FF"/>
                </a:solidFill>
                <a:uFillTx/>
                <a:latin typeface="Calibri"/>
                <a:hlinkClick r:id="rId2"/>
              </a:rPr>
              <a:t>https://bit.ly/2QUrgB4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3" name="Picture 5"/>
          <p:cNvPicPr/>
          <p:nvPr/>
        </p:nvPicPr>
        <p:blipFill>
          <a:blip r:embed="rId3"/>
          <a:stretch/>
        </p:blipFill>
        <p:spPr>
          <a:xfrm>
            <a:off x="285480" y="4159800"/>
            <a:ext cx="5955120" cy="25113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3"/>
          <p:cNvPicPr/>
          <p:nvPr/>
        </p:nvPicPr>
        <p:blipFill>
          <a:blip r:embed="rId4"/>
          <a:stretch/>
        </p:blipFill>
        <p:spPr>
          <a:xfrm>
            <a:off x="4109400" y="1090440"/>
            <a:ext cx="4722480" cy="4033080"/>
          </a:xfrm>
          <a:prstGeom prst="rect">
            <a:avLst/>
          </a:prstGeom>
          <a:ln w="0">
            <a:noFill/>
          </a:ln>
        </p:spPr>
      </p:pic>
      <p:sp>
        <p:nvSpPr>
          <p:cNvPr id="125" name="TextBox 6"/>
          <p:cNvSpPr/>
          <p:nvPr/>
        </p:nvSpPr>
        <p:spPr>
          <a:xfrm>
            <a:off x="339120" y="3681720"/>
            <a:ext cx="251748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 i="1" strike="noStrike" spc="-1">
                <a:solidFill>
                  <a:srgbClr val="000000"/>
                </a:solidFill>
                <a:latin typeface="Calibri"/>
              </a:rPr>
              <a:t>The original paper: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</TotalTime>
  <Words>936</Words>
  <Application>Microsoft Macintosh PowerPoint</Application>
  <PresentationFormat>On-screen Show (4:3)</PresentationFormat>
  <Paragraphs>110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Monaco</vt:lpstr>
      <vt:lpstr>Symbol</vt:lpstr>
      <vt:lpstr>Times New Roman</vt:lpstr>
      <vt:lpstr>Wingdings</vt:lpstr>
      <vt:lpstr>Office Theme</vt:lpstr>
      <vt:lpstr>Office Theme</vt:lpstr>
      <vt:lpstr>Introduction to Julia: Why are we doing this to you? (Fall Spring 2022)</vt:lpstr>
      <vt:lpstr>What language for teaching scientific computing?</vt:lpstr>
      <vt:lpstr>Lots of choices for interactive math…</vt:lpstr>
      <vt:lpstr>Just pick the most popular? Matlab or Python or R?</vt:lpstr>
      <vt:lpstr>A new programming language?</vt:lpstr>
      <vt:lpstr>Lots of performance discussions, benchmarks, tutorials online…  Let’s just look at one simple example.</vt:lpstr>
      <vt:lpstr>Generating Vandermonde matrices</vt:lpstr>
      <vt:lpstr>Vandermonde matrices: Julia vs NumPy</vt:lpstr>
      <vt:lpstr>Why is Julia fast? A topic for another day.</vt:lpstr>
      <vt:lpstr>But I don’t “need” performance!</vt:lpstr>
      <vt:lpstr>Just vectorize your code? = rely on mature external libraries, operating on large blocks of data, for performance-critical code </vt:lpstr>
      <vt:lpstr>But everyone else is using Matlab/Python/R/…</vt:lpstr>
      <vt:lpstr>But I lose access to all the libraries available for other languages?</vt:lpstr>
      <vt:lpstr>Julia Coding Environments</vt:lpstr>
      <vt:lpstr>Julia Interactive-Computing Environments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Julia (Fall 2015)</dc:title>
  <dc:subject/>
  <dc:creator>Steven G. Johnson</dc:creator>
  <dc:description/>
  <cp:lastModifiedBy>Steven G Johnson</cp:lastModifiedBy>
  <cp:revision>58</cp:revision>
  <cp:lastPrinted>2020-09-03T22:26:18Z</cp:lastPrinted>
  <dcterms:created xsi:type="dcterms:W3CDTF">2015-09-14T14:01:42Z</dcterms:created>
  <dcterms:modified xsi:type="dcterms:W3CDTF">2024-01-22T21:41:05Z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  <property fmtid="{D5CDD505-2E9C-101B-9397-08002B2CF9AE}" pid="3" name="Slides">
    <vt:i4>15</vt:i4>
  </property>
</Properties>
</file>